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7" r:id="rId5"/>
    <p:sldId id="261" r:id="rId6"/>
    <p:sldId id="271" r:id="rId7"/>
    <p:sldId id="263" r:id="rId8"/>
  </p:sldIdLst>
  <p:sldSz cx="9144000" cy="5143500" type="screen16x9"/>
  <p:notesSz cx="7099300" cy="10234613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qMuqJG3cb5nVDhqjVVjzecKqR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324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1"/>
    <p:restoredTop sz="94712"/>
  </p:normalViewPr>
  <p:slideViewPr>
    <p:cSldViewPr snapToGrid="0" showGuides="1">
      <p:cViewPr varScale="1">
        <p:scale>
          <a:sx n="143" d="100"/>
          <a:sy n="143" d="100"/>
        </p:scale>
        <p:origin x="9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472" y="200"/>
      </p:cViewPr>
      <p:guideLst>
        <p:guide orient="horz" pos="3225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customschemas.google.com/relationships/presentationmetadata" Target="meta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F2AFFCF-B73F-2B65-B45B-F8E604FB28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A12E504-4FBA-A300-CD66-7ED8351E7C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97A52-61AA-244B-97F4-BDDE2BBA9B05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6A6C34-35A1-F5F3-D438-675FB63430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4925B52-16F4-1F1E-CBCA-F2144D3BD6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C7698-B57C-E64F-AEC6-A40B727C4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596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48125" rIns="96275" bIns="481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4313" y="0"/>
            <a:ext cx="307340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48125" rIns="96275" bIns="481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288" y="768350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2788" y="4860925"/>
            <a:ext cx="5673725" cy="460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48125" rIns="96275" bIns="48125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498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48125" rIns="96275" bIns="481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340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48125" rIns="96275" bIns="481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E8D9B530-653B-0D15-F039-D17C39795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>
            <a:extLst>
              <a:ext uri="{FF2B5EF4-FFF2-40B4-BE49-F238E27FC236}">
                <a16:creationId xmlns:a16="http://schemas.microsoft.com/office/drawing/2014/main" id="{0761114A-3C02-881A-5563-15FEC3556C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3:notes">
            <a:extLst>
              <a:ext uri="{FF2B5EF4-FFF2-40B4-BE49-F238E27FC236}">
                <a16:creationId xmlns:a16="http://schemas.microsoft.com/office/drawing/2014/main" id="{DB3641BC-4F95-4432-4CDE-5681994436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4150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6293ACED-5C93-768E-71F8-40251F84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>
            <a:extLst>
              <a:ext uri="{FF2B5EF4-FFF2-40B4-BE49-F238E27FC236}">
                <a16:creationId xmlns:a16="http://schemas.microsoft.com/office/drawing/2014/main" id="{9962BD83-CA90-78C8-0A81-BE08BBEA9D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3:notes">
            <a:extLst>
              <a:ext uri="{FF2B5EF4-FFF2-40B4-BE49-F238E27FC236}">
                <a16:creationId xmlns:a16="http://schemas.microsoft.com/office/drawing/2014/main" id="{92F53A75-7135-4E8C-946F-225E04FEBA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72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04F4DF0-9D0D-2099-43A7-B3565E85F3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020" y="117542"/>
            <a:ext cx="4414980" cy="490841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C4D3EBE-FE41-45C6-EAB8-E781CAC78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354" y="1432193"/>
            <a:ext cx="5387248" cy="2663288"/>
          </a:xfrm>
          <a:prstGeom prst="rect">
            <a:avLst/>
          </a:prstGeom>
          <a:effectLst>
            <a:outerShdw blurRad="84767" dist="55210" dir="2700000" algn="tl" rotWithShape="0">
              <a:prstClr val="black">
                <a:alpha val="14000"/>
              </a:prst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98C0AD-251B-6E7C-2FA8-FBF29DE272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5755" y="1212396"/>
            <a:ext cx="6988629" cy="39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7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4390522E-EFE6-EE18-092F-20D5BEE405FF}"/>
              </a:ext>
            </a:extLst>
          </p:cNvPr>
          <p:cNvCxnSpPr>
            <a:cxnSpLocks/>
          </p:cNvCxnSpPr>
          <p:nvPr userDrawn="1"/>
        </p:nvCxnSpPr>
        <p:spPr>
          <a:xfrm>
            <a:off x="1048164" y="205891"/>
            <a:ext cx="0" cy="333091"/>
          </a:xfrm>
          <a:prstGeom prst="line">
            <a:avLst/>
          </a:prstGeom>
          <a:ln w="12700">
            <a:solidFill>
              <a:srgbClr val="84C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0A8D267B-1477-EC93-D477-067DCF529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59" y="24130"/>
            <a:ext cx="708071" cy="6966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AE1A0DB-EA44-76DE-52CE-D979B48957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70451"/>
            <a:ext cx="9144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3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55C46244-8B4A-B4FF-7CB8-B4643F888951}"/>
              </a:ext>
            </a:extLst>
          </p:cNvPr>
          <p:cNvCxnSpPr>
            <a:cxnSpLocks/>
          </p:cNvCxnSpPr>
          <p:nvPr userDrawn="1"/>
        </p:nvCxnSpPr>
        <p:spPr>
          <a:xfrm>
            <a:off x="1048164" y="205891"/>
            <a:ext cx="0" cy="333091"/>
          </a:xfrm>
          <a:prstGeom prst="line">
            <a:avLst/>
          </a:prstGeom>
          <a:ln w="12700">
            <a:solidFill>
              <a:srgbClr val="84C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A06DC38A-8E79-B081-F982-B40A9FC138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59" y="24130"/>
            <a:ext cx="708071" cy="6966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4C3E65F-D643-C4F8-D89F-C50B23D91A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70790"/>
            <a:ext cx="9144000" cy="38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0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498C0AD-251B-6E7C-2FA8-FBF29DE27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5755" y="1212396"/>
            <a:ext cx="6988629" cy="3931104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7C962C18-0DB8-927D-B916-945DE87725E3}"/>
              </a:ext>
            </a:extLst>
          </p:cNvPr>
          <p:cNvGrpSpPr/>
          <p:nvPr userDrawn="1"/>
        </p:nvGrpSpPr>
        <p:grpSpPr>
          <a:xfrm>
            <a:off x="157021" y="117542"/>
            <a:ext cx="4737612" cy="5137364"/>
            <a:chOff x="157020" y="117542"/>
            <a:chExt cx="6300297" cy="6831906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8E170BF5-B2EF-1B94-E166-3DD6AC49B4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7020" y="117542"/>
              <a:ext cx="4438840" cy="6544552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824F97EB-B9D9-BCE2-0B1B-1F78AC8FC7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124802" y="2540733"/>
              <a:ext cx="4332515" cy="4408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661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431DF87-17D4-1B1C-F77B-FF70EF57B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70451"/>
            <a:ext cx="9144000" cy="381000"/>
          </a:xfrm>
          <a:prstGeom prst="rect">
            <a:avLst/>
          </a:prstGeom>
        </p:spPr>
      </p:pic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20174C28-96CC-3723-EE0C-1B8F7164AD68}"/>
              </a:ext>
            </a:extLst>
          </p:cNvPr>
          <p:cNvCxnSpPr>
            <a:cxnSpLocks/>
          </p:cNvCxnSpPr>
          <p:nvPr userDrawn="1"/>
        </p:nvCxnSpPr>
        <p:spPr>
          <a:xfrm>
            <a:off x="1048164" y="205891"/>
            <a:ext cx="0" cy="333091"/>
          </a:xfrm>
          <a:prstGeom prst="line">
            <a:avLst/>
          </a:prstGeom>
          <a:ln w="12700">
            <a:solidFill>
              <a:srgbClr val="84C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319B4535-5A4F-232B-7ECE-65744E178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59" y="24130"/>
            <a:ext cx="708071" cy="6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1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D7FE0C7C-D585-F3D5-984F-A9A1CA3371F0}"/>
              </a:ext>
            </a:extLst>
          </p:cNvPr>
          <p:cNvGrpSpPr/>
          <p:nvPr userDrawn="1"/>
        </p:nvGrpSpPr>
        <p:grpSpPr>
          <a:xfrm>
            <a:off x="157021" y="117543"/>
            <a:ext cx="5237099" cy="4908416"/>
            <a:chOff x="209359" y="156722"/>
            <a:chExt cx="6982795" cy="6544551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E8CEB9F1-4EB3-B439-4A40-12925CD3D0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9359" y="156722"/>
              <a:ext cx="4438841" cy="6544551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B6C7B9F-8DAF-08BD-A284-C0451D4289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53600" y="1145347"/>
              <a:ext cx="4938554" cy="5435655"/>
            </a:xfrm>
            <a:prstGeom prst="rect">
              <a:avLst/>
            </a:prstGeom>
          </p:spPr>
        </p:pic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A498C0AD-251B-6E7C-2FA8-FBF29DE272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5755" y="1212396"/>
            <a:ext cx="6988629" cy="39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6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1AD3589-3281-082A-E848-AC88C178BE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2500"/>
            <a:ext cx="9144000" cy="381000"/>
          </a:xfrm>
          <a:prstGeom prst="rect">
            <a:avLst/>
          </a:prstGeom>
        </p:spPr>
      </p:pic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20174C28-96CC-3723-EE0C-1B8F7164AD68}"/>
              </a:ext>
            </a:extLst>
          </p:cNvPr>
          <p:cNvCxnSpPr>
            <a:cxnSpLocks/>
          </p:cNvCxnSpPr>
          <p:nvPr userDrawn="1"/>
        </p:nvCxnSpPr>
        <p:spPr>
          <a:xfrm>
            <a:off x="1048164" y="205891"/>
            <a:ext cx="0" cy="333091"/>
          </a:xfrm>
          <a:prstGeom prst="line">
            <a:avLst/>
          </a:prstGeom>
          <a:ln w="12700">
            <a:solidFill>
              <a:srgbClr val="84C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319B4535-5A4F-232B-7ECE-65744E178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59" y="24130"/>
            <a:ext cx="708071" cy="6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0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F28C2027-E100-CA65-2505-E32B94D5A91B}"/>
              </a:ext>
            </a:extLst>
          </p:cNvPr>
          <p:cNvGrpSpPr/>
          <p:nvPr userDrawn="1"/>
        </p:nvGrpSpPr>
        <p:grpSpPr>
          <a:xfrm>
            <a:off x="157021" y="117542"/>
            <a:ext cx="6084157" cy="4921283"/>
            <a:chOff x="209361" y="156723"/>
            <a:chExt cx="8090996" cy="6544552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AB5B63F1-2ED1-5554-B6DB-8138F8E11E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9361" y="156723"/>
              <a:ext cx="4438840" cy="6544552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91DA113E-9306-D9DB-1334-6949C349E8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17633" y="1259208"/>
              <a:ext cx="7782724" cy="4339582"/>
            </a:xfrm>
            <a:prstGeom prst="rect">
              <a:avLst/>
            </a:prstGeom>
          </p:spPr>
        </p:pic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A498C0AD-251B-6E7C-2FA8-FBF29DE272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5755" y="1212396"/>
            <a:ext cx="6988629" cy="39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7C8B6B2-8029-3C82-9EF0-7611FADC3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9224"/>
            <a:ext cx="9144000" cy="381000"/>
          </a:xfrm>
          <a:prstGeom prst="rect">
            <a:avLst/>
          </a:prstGeom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BD30EBE1-1968-6FA4-8189-512DBDBDBA3B}"/>
              </a:ext>
            </a:extLst>
          </p:cNvPr>
          <p:cNvCxnSpPr>
            <a:cxnSpLocks/>
          </p:cNvCxnSpPr>
          <p:nvPr userDrawn="1"/>
        </p:nvCxnSpPr>
        <p:spPr>
          <a:xfrm>
            <a:off x="1048164" y="205891"/>
            <a:ext cx="0" cy="333091"/>
          </a:xfrm>
          <a:prstGeom prst="line">
            <a:avLst/>
          </a:prstGeom>
          <a:ln w="12700">
            <a:solidFill>
              <a:srgbClr val="84C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FB64A054-39CF-3D30-69F5-78F4E83146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59" y="24130"/>
            <a:ext cx="708071" cy="6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48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498C0AD-251B-6E7C-2FA8-FBF29DE272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251" t="39757"/>
          <a:stretch>
            <a:fillRect/>
          </a:stretch>
        </p:blipFill>
        <p:spPr>
          <a:xfrm>
            <a:off x="5767137" y="2775284"/>
            <a:ext cx="3197247" cy="236821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B5B63F1-2ED1-5554-B6DB-8138F8E11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021" y="117542"/>
            <a:ext cx="3337858" cy="492128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B89FC74-AA86-A3AA-8366-8AFB8334E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1988" y="117542"/>
            <a:ext cx="3337858" cy="49212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08B2ABF-2926-81EC-F01D-E3A2077F618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1335" y="385487"/>
            <a:ext cx="5084666" cy="354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3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63" r:id="rId4"/>
    <p:sldLayoutId id="2147483660" r:id="rId5"/>
    <p:sldLayoutId id="2147483655" r:id="rId6"/>
    <p:sldLayoutId id="2147483661" r:id="rId7"/>
    <p:sldLayoutId id="2147483654" r:id="rId8"/>
    <p:sldLayoutId id="2147483662" r:id="rId9"/>
    <p:sldLayoutId id="214748365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18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1">
            <a:extLst>
              <a:ext uri="{FF2B5EF4-FFF2-40B4-BE49-F238E27FC236}">
                <a16:creationId xmlns:a16="http://schemas.microsoft.com/office/drawing/2014/main" id="{D21DB40C-3487-787C-C42F-517B50C715E9}"/>
              </a:ext>
            </a:extLst>
          </p:cNvPr>
          <p:cNvSpPr/>
          <p:nvPr/>
        </p:nvSpPr>
        <p:spPr>
          <a:xfrm>
            <a:off x="5723081" y="2725986"/>
            <a:ext cx="270684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 smtClean="0">
                <a:solidFill>
                  <a:srgbClr val="003865"/>
                </a:solidFill>
                <a:latin typeface="Verdana"/>
                <a:ea typeface="Verdana"/>
                <a:cs typeface="Verdana"/>
                <a:sym typeface="Verdana"/>
              </a:rPr>
              <a:t>Alessandro Bazzolo</a:t>
            </a:r>
            <a:endParaRPr dirty="0">
              <a:solidFill>
                <a:srgbClr val="003865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 dirty="0" smtClean="0">
                <a:solidFill>
                  <a:srgbClr val="003865"/>
                </a:solidFill>
                <a:latin typeface="Verdana"/>
                <a:ea typeface="Verdana"/>
                <a:cs typeface="Verdana"/>
                <a:sym typeface="Verdana"/>
              </a:rPr>
              <a:t>InfoCamere</a:t>
            </a:r>
            <a:endParaRPr sz="1300" b="1" dirty="0">
              <a:solidFill>
                <a:srgbClr val="0038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Google Shape;40;p1">
            <a:extLst>
              <a:ext uri="{FF2B5EF4-FFF2-40B4-BE49-F238E27FC236}">
                <a16:creationId xmlns:a16="http://schemas.microsoft.com/office/drawing/2014/main" id="{3AFDC12D-96BF-89A4-784C-81BBFEEF3C54}"/>
              </a:ext>
            </a:extLst>
          </p:cNvPr>
          <p:cNvSpPr/>
          <p:nvPr/>
        </p:nvSpPr>
        <p:spPr>
          <a:xfrm>
            <a:off x="4629628" y="390173"/>
            <a:ext cx="5616550" cy="48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 err="1" smtClean="0">
                <a:solidFill>
                  <a:srgbClr val="003865"/>
                </a:solidFill>
                <a:latin typeface="Verdana"/>
                <a:ea typeface="Verdana"/>
                <a:cs typeface="Verdana"/>
                <a:sym typeface="Verdana"/>
              </a:rPr>
              <a:t>EuDI</a:t>
            </a:r>
            <a:r>
              <a:rPr lang="it-IT" sz="2400" b="1" dirty="0" smtClean="0">
                <a:solidFill>
                  <a:srgbClr val="00386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2400" b="1" dirty="0" err="1" smtClean="0">
                <a:solidFill>
                  <a:srgbClr val="003865"/>
                </a:solidFill>
                <a:latin typeface="Verdana"/>
                <a:ea typeface="Verdana"/>
                <a:cs typeface="Verdana"/>
                <a:sym typeface="Verdana"/>
              </a:rPr>
              <a:t>Wallet</a:t>
            </a:r>
            <a:r>
              <a:rPr lang="it-IT" sz="2400" b="1" dirty="0" smtClean="0">
                <a:solidFill>
                  <a:srgbClr val="003865"/>
                </a:solidFill>
                <a:latin typeface="Verdana"/>
                <a:ea typeface="Verdana"/>
                <a:cs typeface="Verdana"/>
                <a:sym typeface="Verdana"/>
              </a:rPr>
              <a:t> ed </a:t>
            </a:r>
            <a:r>
              <a:rPr lang="it-IT" sz="2400" b="1" dirty="0" err="1" smtClean="0">
                <a:solidFill>
                  <a:srgbClr val="003865"/>
                </a:solidFill>
                <a:latin typeface="Verdana"/>
                <a:ea typeface="Verdana"/>
                <a:cs typeface="Verdana"/>
                <a:sym typeface="Verdana"/>
              </a:rPr>
              <a:t>eIDAS</a:t>
            </a:r>
            <a:r>
              <a:rPr lang="it-IT" sz="2400" b="1" dirty="0" smtClean="0">
                <a:solidFill>
                  <a:srgbClr val="003865"/>
                </a:solidFill>
                <a:latin typeface="Verdana"/>
                <a:ea typeface="Verdana"/>
                <a:cs typeface="Verdana"/>
                <a:sym typeface="Verdana"/>
              </a:rPr>
              <a:t> 2</a:t>
            </a:r>
            <a:endParaRPr sz="1600" dirty="0">
              <a:solidFill>
                <a:srgbClr val="003865"/>
              </a:solidFill>
            </a:endParaRPr>
          </a:p>
        </p:txBody>
      </p:sp>
      <p:sp>
        <p:nvSpPr>
          <p:cNvPr id="4" name="Google Shape;42;p1">
            <a:extLst>
              <a:ext uri="{FF2B5EF4-FFF2-40B4-BE49-F238E27FC236}">
                <a16:creationId xmlns:a16="http://schemas.microsoft.com/office/drawing/2014/main" id="{26CCCD12-0AFF-36CA-C5FB-ACDB8F308BEE}"/>
              </a:ext>
            </a:extLst>
          </p:cNvPr>
          <p:cNvSpPr/>
          <p:nvPr/>
        </p:nvSpPr>
        <p:spPr>
          <a:xfrm>
            <a:off x="4629628" y="876133"/>
            <a:ext cx="5616550" cy="48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 smtClean="0">
                <a:solidFill>
                  <a:srgbClr val="003865"/>
                </a:solidFill>
                <a:latin typeface="Verdana"/>
                <a:ea typeface="Verdana"/>
                <a:cs typeface="Verdana"/>
                <a:sym typeface="Verdana"/>
              </a:rPr>
              <a:t>Nuovi ruoli e servizi nell’ecosistema</a:t>
            </a:r>
          </a:p>
          <a:p>
            <a:pPr marL="793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003865"/>
                </a:solidFill>
                <a:latin typeface="Verdana"/>
                <a:ea typeface="Verdana"/>
                <a:cs typeface="Verdana"/>
                <a:sym typeface="Verdana"/>
              </a:rPr>
              <a:t>d</a:t>
            </a:r>
            <a:r>
              <a:rPr lang="it-IT" b="1" dirty="0" smtClean="0">
                <a:solidFill>
                  <a:srgbClr val="003865"/>
                </a:solidFill>
                <a:latin typeface="Verdana"/>
                <a:ea typeface="Verdana"/>
                <a:cs typeface="Verdana"/>
                <a:sym typeface="Verdana"/>
              </a:rPr>
              <a:t>ell’identità digitale</a:t>
            </a:r>
            <a:endParaRPr b="1" dirty="0">
              <a:solidFill>
                <a:srgbClr val="0038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3617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 txBox="1">
            <a:spLocks noGrp="1"/>
          </p:cNvSpPr>
          <p:nvPr>
            <p:ph type="sldNum" idx="4294967295"/>
          </p:nvPr>
        </p:nvSpPr>
        <p:spPr>
          <a:xfrm>
            <a:off x="7212013" y="98425"/>
            <a:ext cx="1931987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  <p:sp>
        <p:nvSpPr>
          <p:cNvPr id="61" name="Google Shape;61;p3"/>
          <p:cNvSpPr txBox="1"/>
          <p:nvPr/>
        </p:nvSpPr>
        <p:spPr>
          <a:xfrm>
            <a:off x="1264645" y="245752"/>
            <a:ext cx="2865775" cy="25391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50" b="1">
                <a:solidFill>
                  <a:srgbClr val="324680"/>
                </a:solidFill>
                <a:latin typeface="Montserrat"/>
              </a:defRPr>
            </a:lvl1pPr>
          </a:lstStyle>
          <a:p>
            <a:r>
              <a:rPr lang="it-IT" dirty="0" smtClean="0">
                <a:solidFill>
                  <a:srgbClr val="003865"/>
                </a:solidFill>
                <a:sym typeface="Montserrat"/>
              </a:rPr>
              <a:t>Il ruolo di InfoCamere</a:t>
            </a:r>
            <a:endParaRPr dirty="0">
              <a:solidFill>
                <a:srgbClr val="003865"/>
              </a:solidFill>
            </a:endParaRPr>
          </a:p>
        </p:txBody>
      </p:sp>
      <p:sp>
        <p:nvSpPr>
          <p:cNvPr id="6" name="Google Shape;49;p2">
            <a:extLst>
              <a:ext uri="{FF2B5EF4-FFF2-40B4-BE49-F238E27FC236}">
                <a16:creationId xmlns:a16="http://schemas.microsoft.com/office/drawing/2014/main" id="{22819DD4-7253-A57A-62BC-60BD7E690689}"/>
              </a:ext>
            </a:extLst>
          </p:cNvPr>
          <p:cNvSpPr txBox="1"/>
          <p:nvPr/>
        </p:nvSpPr>
        <p:spPr>
          <a:xfrm>
            <a:off x="333671" y="1185130"/>
            <a:ext cx="8331358" cy="2569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indent="-171450">
              <a:buSzPct val="150000"/>
              <a:buFont typeface="Arial" panose="020B0604020202020204" pitchFamily="34" charset="0"/>
              <a:buChar char="•"/>
            </a:pP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</a:rPr>
              <a:t>InfoCamere gestisce il </a:t>
            </a:r>
            <a:r>
              <a:rPr lang="it-IT" sz="1050" b="1" dirty="0">
                <a:latin typeface="Verdana" panose="020B0604030504040204" pitchFamily="34" charset="0"/>
                <a:ea typeface="Verdana" panose="020B0604030504040204" pitchFamily="34" charset="0"/>
              </a:rPr>
              <a:t>Registro Telematico delle Imprese italiano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</a:rPr>
              <a:t>, che funge da registro economico nazionale e strumento di pubblicità legale per le aziende, istituito digitalmente nel 1993 (il primo in Europa</a:t>
            </a:r>
            <a:r>
              <a:rPr lang="it-IT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171450" indent="-171450">
              <a:buSzPct val="150000"/>
              <a:buFont typeface="Arial" panose="020B0604020202020204" pitchFamily="34" charset="0"/>
              <a:buChar char="•"/>
            </a:pPr>
            <a:endParaRPr lang="it-IT" sz="1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endParaRPr lang="it-IT" sz="1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SzPct val="150000"/>
              <a:buFont typeface="Arial" panose="020B0604020202020204" pitchFamily="34" charset="0"/>
              <a:buChar char="•"/>
            </a:pP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</a:rPr>
              <a:t>InfoCamere opera come </a:t>
            </a:r>
            <a:r>
              <a:rPr lang="it-IT" sz="1050" b="1" dirty="0" err="1">
                <a:latin typeface="Verdana" panose="020B0604030504040204" pitchFamily="34" charset="0"/>
                <a:ea typeface="Verdana" panose="020B0604030504040204" pitchFamily="34" charset="0"/>
              </a:rPr>
              <a:t>Qualified</a:t>
            </a:r>
            <a:r>
              <a:rPr lang="it-IT" sz="1050" b="1" dirty="0">
                <a:latin typeface="Verdana" panose="020B0604030504040204" pitchFamily="34" charset="0"/>
                <a:ea typeface="Verdana" panose="020B0604030504040204" pitchFamily="34" charset="0"/>
              </a:rPr>
              <a:t> Trust Service Provider 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</a:rPr>
              <a:t>(QTSP) e </a:t>
            </a:r>
            <a:r>
              <a:rPr lang="it-IT" sz="1050" b="1" dirty="0">
                <a:latin typeface="Verdana" panose="020B0604030504040204" pitchFamily="34" charset="0"/>
                <a:ea typeface="Verdana" panose="020B0604030504040204" pitchFamily="34" charset="0"/>
              </a:rPr>
              <a:t>Identity Provider SPID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</a:rPr>
              <a:t> di riferimento per il sistema delle Camere di </a:t>
            </a:r>
            <a:r>
              <a:rPr lang="it-IT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Commercio</a:t>
            </a:r>
          </a:p>
          <a:p>
            <a:pPr marL="171450" indent="-171450">
              <a:buSzPct val="150000"/>
              <a:buFont typeface="Arial" panose="020B0604020202020204" pitchFamily="34" charset="0"/>
              <a:buChar char="•"/>
            </a:pPr>
            <a:endParaRPr lang="it-IT" sz="1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endParaRPr lang="it-IT" sz="1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SzPct val="150000"/>
              <a:buFont typeface="Arial" panose="020B0604020202020204" pitchFamily="34" charset="0"/>
              <a:buChar char="•"/>
            </a:pP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</a:rPr>
              <a:t>InfoCamere ha, al suo interno, l’istituto di pagamento </a:t>
            </a:r>
            <a:r>
              <a:rPr lang="it-IT" sz="1050" b="1" dirty="0">
                <a:latin typeface="Verdana" panose="020B0604030504040204" pitchFamily="34" charset="0"/>
                <a:ea typeface="Verdana" panose="020B0604030504040204" pitchFamily="34" charset="0"/>
              </a:rPr>
              <a:t>ICONTO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</a:rPr>
              <a:t> per imprese e professionisti che effettuano pagamenti verso le Camere di Commercio e altre pubbliche </a:t>
            </a:r>
            <a:r>
              <a:rPr lang="it-IT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amministrazioni</a:t>
            </a:r>
          </a:p>
          <a:p>
            <a:pPr marL="171450" indent="-171450">
              <a:buSzPct val="150000"/>
              <a:buFont typeface="Arial" panose="020B0604020202020204" pitchFamily="34" charset="0"/>
              <a:buChar char="•"/>
            </a:pPr>
            <a:endParaRPr lang="it-IT" sz="1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endParaRPr lang="it-IT" sz="1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SzPct val="150000"/>
              <a:buFont typeface="Arial" panose="020B0604020202020204" pitchFamily="34" charset="0"/>
              <a:buChar char="•"/>
            </a:pP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</a:rPr>
              <a:t>InfoCamere ha aderito al primo LSP europeo sul tema </a:t>
            </a:r>
            <a:r>
              <a:rPr lang="it-IT" sz="1050" dirty="0" err="1">
                <a:latin typeface="Verdana" panose="020B0604030504040204" pitchFamily="34" charset="0"/>
                <a:ea typeface="Verdana" panose="020B0604030504040204" pitchFamily="34" charset="0"/>
              </a:rPr>
              <a:t>EuDI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050" dirty="0" err="1">
                <a:latin typeface="Verdana" panose="020B0604030504040204" pitchFamily="34" charset="0"/>
                <a:ea typeface="Verdana" panose="020B0604030504040204" pitchFamily="34" charset="0"/>
              </a:rPr>
              <a:t>Wallet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</a:rPr>
              <a:t> facendo parte del consorzio </a:t>
            </a:r>
            <a:r>
              <a:rPr lang="it-IT" sz="1050" b="1" dirty="0">
                <a:latin typeface="Verdana" panose="020B0604030504040204" pitchFamily="34" charset="0"/>
                <a:ea typeface="Verdana" panose="020B0604030504040204" pitchFamily="34" charset="0"/>
              </a:rPr>
              <a:t>EWC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</a:rPr>
              <a:t> e partecipa attualmente al consorzio </a:t>
            </a:r>
            <a:r>
              <a:rPr lang="it-IT" sz="1050" b="1" dirty="0" err="1">
                <a:latin typeface="Verdana" panose="020B0604030504040204" pitchFamily="34" charset="0"/>
                <a:ea typeface="Verdana" panose="020B0604030504040204" pitchFamily="34" charset="0"/>
              </a:rPr>
              <a:t>We</a:t>
            </a:r>
            <a:r>
              <a:rPr lang="it-IT" sz="105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050" b="1" dirty="0" err="1">
                <a:latin typeface="Verdana" panose="020B0604030504040204" pitchFamily="34" charset="0"/>
                <a:ea typeface="Verdana" panose="020B0604030504040204" pitchFamily="34" charset="0"/>
              </a:rPr>
              <a:t>Build</a:t>
            </a:r>
            <a:endParaRPr lang="it-IT" sz="1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just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" name="Picture 4" descr="ICONTO - Pagamenti pago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26" y="608473"/>
            <a:ext cx="1179790" cy="42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dentificazione SP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559" y="250561"/>
            <a:ext cx="1325525" cy="29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>
          <a:extLst>
            <a:ext uri="{FF2B5EF4-FFF2-40B4-BE49-F238E27FC236}">
              <a16:creationId xmlns:a16="http://schemas.microsoft.com/office/drawing/2014/main" id="{56A30EDE-326B-CAF2-4F2B-7767A3482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>
            <a:extLst>
              <a:ext uri="{FF2B5EF4-FFF2-40B4-BE49-F238E27FC236}">
                <a16:creationId xmlns:a16="http://schemas.microsoft.com/office/drawing/2014/main" id="{87584BB7-DC8B-7050-9141-25976FA99D07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7212013" y="98425"/>
            <a:ext cx="1931987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sp>
        <p:nvSpPr>
          <p:cNvPr id="61" name="Google Shape;61;p3">
            <a:extLst>
              <a:ext uri="{FF2B5EF4-FFF2-40B4-BE49-F238E27FC236}">
                <a16:creationId xmlns:a16="http://schemas.microsoft.com/office/drawing/2014/main" id="{2B5F1A4A-50BA-A493-4E02-A9F3FE957965}"/>
              </a:ext>
            </a:extLst>
          </p:cNvPr>
          <p:cNvSpPr txBox="1"/>
          <p:nvPr/>
        </p:nvSpPr>
        <p:spPr>
          <a:xfrm>
            <a:off x="1264645" y="245752"/>
            <a:ext cx="4028196" cy="25391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50" b="1">
                <a:solidFill>
                  <a:srgbClr val="324680"/>
                </a:solidFill>
                <a:latin typeface="Montserrat"/>
              </a:defRPr>
            </a:lvl1pPr>
          </a:lstStyle>
          <a:p>
            <a:r>
              <a:rPr lang="it-IT" dirty="0">
                <a:solidFill>
                  <a:srgbClr val="003865"/>
                </a:solidFill>
                <a:sym typeface="Montserrat"/>
              </a:rPr>
              <a:t>EUBW – </a:t>
            </a:r>
            <a:r>
              <a:rPr lang="it-IT" dirty="0" err="1">
                <a:solidFill>
                  <a:srgbClr val="003865"/>
                </a:solidFill>
                <a:sym typeface="Montserrat"/>
              </a:rPr>
              <a:t>European</a:t>
            </a:r>
            <a:r>
              <a:rPr lang="it-IT" dirty="0">
                <a:solidFill>
                  <a:srgbClr val="003865"/>
                </a:solidFill>
                <a:sym typeface="Montserrat"/>
              </a:rPr>
              <a:t> Business </a:t>
            </a:r>
            <a:r>
              <a:rPr lang="it-IT" dirty="0" err="1">
                <a:solidFill>
                  <a:srgbClr val="003865"/>
                </a:solidFill>
                <a:sym typeface="Montserrat"/>
              </a:rPr>
              <a:t>Wallet</a:t>
            </a:r>
            <a:endParaRPr lang="it-IT" dirty="0">
              <a:solidFill>
                <a:srgbClr val="003865"/>
              </a:solidFill>
              <a:sym typeface="Montserrat"/>
            </a:endParaRPr>
          </a:p>
        </p:txBody>
      </p:sp>
      <p:sp>
        <p:nvSpPr>
          <p:cNvPr id="6" name="Google Shape;49;p2">
            <a:extLst>
              <a:ext uri="{FF2B5EF4-FFF2-40B4-BE49-F238E27FC236}">
                <a16:creationId xmlns:a16="http://schemas.microsoft.com/office/drawing/2014/main" id="{D542EE61-1D96-7223-8662-C3844DF631E8}"/>
              </a:ext>
            </a:extLst>
          </p:cNvPr>
          <p:cNvSpPr txBox="1"/>
          <p:nvPr/>
        </p:nvSpPr>
        <p:spPr>
          <a:xfrm>
            <a:off x="333671" y="1185130"/>
            <a:ext cx="8331358" cy="310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 algn="just">
              <a:lnSpc>
                <a:spcPct val="133333"/>
              </a:lnSpc>
              <a:buSzPct val="150000"/>
              <a:buFont typeface="Arial" panose="020B0604020202020204" pitchFamily="34" charset="0"/>
              <a:buChar char="•"/>
            </a:pPr>
            <a:r>
              <a:rPr lang="it-IT" sz="1050" dirty="0" smtClean="0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L’</a:t>
            </a:r>
            <a:r>
              <a:rPr lang="it-IT" sz="1050" b="1" dirty="0" smtClean="0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EUBW </a:t>
            </a:r>
            <a:r>
              <a:rPr lang="it-IT" sz="1050" b="1" dirty="0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(EU Business </a:t>
            </a:r>
            <a:r>
              <a:rPr lang="it-IT" sz="1050" b="1" dirty="0" err="1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Wallet</a:t>
            </a:r>
            <a:r>
              <a:rPr lang="it-IT" sz="1050" b="1" dirty="0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) 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consentirà alle imprese di identificarsi e autenticarsi, condividere le credenziali e ricevere notifiche ufficiali in tutta l’UE utilizzando un’infrastruttura di identità armonizzata e legalmente riconosciuta.</a:t>
            </a:r>
          </a:p>
          <a:p>
            <a:pPr marL="171450" lvl="0" indent="-171450" algn="just">
              <a:lnSpc>
                <a:spcPct val="133333"/>
              </a:lnSpc>
              <a:buSzPct val="150000"/>
              <a:buFont typeface="Arial" panose="020B0604020202020204" pitchFamily="34" charset="0"/>
              <a:buChar char="•"/>
            </a:pPr>
            <a:endParaRPr lang="it-IT" sz="1050" dirty="0"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  <a:p>
            <a:pPr marL="171450" lvl="0" indent="-171450" algn="just">
              <a:lnSpc>
                <a:spcPct val="133333"/>
              </a:lnSpc>
              <a:buSzPct val="150000"/>
              <a:buFont typeface="Arial" panose="020B0604020202020204" pitchFamily="34" charset="0"/>
              <a:buChar char="•"/>
            </a:pP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La </a:t>
            </a:r>
            <a:r>
              <a:rPr lang="it-IT" sz="1050" b="1" dirty="0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rappresentanza legale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 sarà fondamentale: un'entità giuridica opera solo tramite una persona fisica autorizzata</a:t>
            </a:r>
          </a:p>
          <a:p>
            <a:pPr marL="171450" lvl="0" indent="-171450" algn="just">
              <a:lnSpc>
                <a:spcPct val="133333"/>
              </a:lnSpc>
              <a:buSzPct val="150000"/>
              <a:buFont typeface="Arial" panose="020B0604020202020204" pitchFamily="34" charset="0"/>
              <a:buChar char="•"/>
            </a:pPr>
            <a:endParaRPr lang="it-IT" sz="1050" dirty="0"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  <a:p>
            <a:pPr marL="171450" lvl="0" indent="-171450" algn="just">
              <a:lnSpc>
                <a:spcPct val="133333"/>
              </a:lnSpc>
              <a:buSzPct val="150000"/>
              <a:buFont typeface="Arial" panose="020B0604020202020204" pitchFamily="34" charset="0"/>
              <a:buChar char="•"/>
            </a:pP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L'EUBW potrebbe essere implementato come </a:t>
            </a:r>
            <a:r>
              <a:rPr lang="it-IT" sz="1050" b="1" dirty="0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servizio </a:t>
            </a:r>
            <a:r>
              <a:rPr lang="it-IT" sz="1050" b="1" dirty="0" err="1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cloud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 per gestire documenti e credenziali sotto il controllo di rappresentanti legali</a:t>
            </a:r>
          </a:p>
          <a:p>
            <a:pPr marL="171450" lvl="0" indent="-171450" algn="just">
              <a:lnSpc>
                <a:spcPct val="133333"/>
              </a:lnSpc>
              <a:buSzPct val="150000"/>
              <a:buFont typeface="Arial" panose="020B0604020202020204" pitchFamily="34" charset="0"/>
              <a:buChar char="•"/>
            </a:pPr>
            <a:endParaRPr lang="it-IT" sz="1050" dirty="0"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  <a:p>
            <a:pPr marL="171450" lvl="0" indent="-171450" algn="just">
              <a:lnSpc>
                <a:spcPct val="133333"/>
              </a:lnSpc>
              <a:buSzPct val="150000"/>
              <a:buFont typeface="Arial" panose="020B0604020202020204" pitchFamily="34" charset="0"/>
              <a:buChar char="•"/>
            </a:pP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Nei contesti aziendali sono cruciali i temi di </a:t>
            </a:r>
            <a:r>
              <a:rPr lang="it-IT" sz="1050" b="1" dirty="0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responsabilità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 e </a:t>
            </a:r>
            <a:r>
              <a:rPr lang="it-IT" sz="1050" b="1" dirty="0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tracciabilità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, prioritarie rispetto alla privacy (elemento chiave per le persone fisiche)</a:t>
            </a:r>
          </a:p>
          <a:p>
            <a:pPr marL="171450" lvl="0" indent="-171450" algn="just">
              <a:lnSpc>
                <a:spcPct val="133333"/>
              </a:lnSpc>
              <a:buSzPct val="150000"/>
              <a:buFont typeface="Arial" panose="020B0604020202020204" pitchFamily="34" charset="0"/>
              <a:buChar char="•"/>
            </a:pPr>
            <a:endParaRPr lang="it-IT" sz="1050" dirty="0"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  <a:p>
            <a:pPr marL="171450" lvl="0" indent="-171450" algn="just">
              <a:lnSpc>
                <a:spcPct val="133333"/>
              </a:lnSpc>
              <a:buSzPct val="150000"/>
              <a:buFont typeface="Arial" panose="020B0604020202020204" pitchFamily="34" charset="0"/>
              <a:buChar char="•"/>
            </a:pP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L'EUBW dovrà sfruttare </a:t>
            </a:r>
            <a:r>
              <a:rPr lang="it-IT" sz="1050" b="1" dirty="0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i servizi fiduciari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 esistenti nell'ambito </a:t>
            </a:r>
            <a:r>
              <a:rPr lang="it-IT" sz="1050" dirty="0" err="1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eIDAS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, evitando la creazione di servizi ridondanti</a:t>
            </a:r>
          </a:p>
          <a:p>
            <a:pPr marL="171450" lvl="0" indent="-171450" algn="just">
              <a:lnSpc>
                <a:spcPct val="133333"/>
              </a:lnSpc>
              <a:buSzPct val="150000"/>
              <a:buFont typeface="Arial" panose="020B0604020202020204" pitchFamily="34" charset="0"/>
              <a:buChar char="•"/>
            </a:pPr>
            <a:endParaRPr lang="it-IT" sz="1050" dirty="0"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  <a:p>
            <a:pPr marL="171450" lvl="0" indent="-171450" algn="just">
              <a:lnSpc>
                <a:spcPct val="133333"/>
              </a:lnSpc>
              <a:buSzPct val="150000"/>
              <a:buFont typeface="Arial" panose="020B0604020202020204" pitchFamily="34" charset="0"/>
              <a:buChar char="•"/>
            </a:pP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Sarà fondamentale il ruolo delle </a:t>
            </a:r>
            <a:r>
              <a:rPr lang="it-IT" sz="1050" b="1" dirty="0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fonti ufficiali di dati 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(es. Registro Imprese) e dei gestori di attributi qualificati</a:t>
            </a:r>
          </a:p>
        </p:txBody>
      </p:sp>
      <p:pic>
        <p:nvPicPr>
          <p:cNvPr id="7" name="Picture 4" descr="ICONTO - Pagamenti pago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26" y="608473"/>
            <a:ext cx="1179790" cy="42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dentificazione SP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559" y="250561"/>
            <a:ext cx="1325525" cy="29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96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>
          <a:extLst>
            <a:ext uri="{FF2B5EF4-FFF2-40B4-BE49-F238E27FC236}">
              <a16:creationId xmlns:a16="http://schemas.microsoft.com/office/drawing/2014/main" id="{00D725F7-00E8-552F-0681-6CF0CCA07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>
            <a:extLst>
              <a:ext uri="{FF2B5EF4-FFF2-40B4-BE49-F238E27FC236}">
                <a16:creationId xmlns:a16="http://schemas.microsoft.com/office/drawing/2014/main" id="{B630576F-521A-E735-5C55-1211550BA3D9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7212013" y="98425"/>
            <a:ext cx="1931987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sp>
        <p:nvSpPr>
          <p:cNvPr id="61" name="Google Shape;61;p3">
            <a:extLst>
              <a:ext uri="{FF2B5EF4-FFF2-40B4-BE49-F238E27FC236}">
                <a16:creationId xmlns:a16="http://schemas.microsoft.com/office/drawing/2014/main" id="{D7085EDF-3017-E2BC-8003-E7A2960426A8}"/>
              </a:ext>
            </a:extLst>
          </p:cNvPr>
          <p:cNvSpPr txBox="1"/>
          <p:nvPr/>
        </p:nvSpPr>
        <p:spPr>
          <a:xfrm>
            <a:off x="1264645" y="245752"/>
            <a:ext cx="6250789" cy="25391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50" b="1">
                <a:solidFill>
                  <a:srgbClr val="324680"/>
                </a:solidFill>
                <a:latin typeface="Montserrat"/>
              </a:defRPr>
            </a:lvl1pPr>
          </a:lstStyle>
          <a:p>
            <a:r>
              <a:rPr lang="it-IT" dirty="0" smtClean="0">
                <a:solidFill>
                  <a:srgbClr val="003865"/>
                </a:solidFill>
                <a:sym typeface="Montserrat"/>
              </a:rPr>
              <a:t>EUBW – Cosa stiamo facendo in Europa</a:t>
            </a:r>
            <a:endParaRPr dirty="0">
              <a:solidFill>
                <a:srgbClr val="003865"/>
              </a:solidFill>
            </a:endParaRPr>
          </a:p>
        </p:txBody>
      </p:sp>
      <p:sp>
        <p:nvSpPr>
          <p:cNvPr id="6" name="Google Shape;49;p2">
            <a:extLst>
              <a:ext uri="{FF2B5EF4-FFF2-40B4-BE49-F238E27FC236}">
                <a16:creationId xmlns:a16="http://schemas.microsoft.com/office/drawing/2014/main" id="{9056240A-91C4-79C9-860B-7E15BABAEF18}"/>
              </a:ext>
            </a:extLst>
          </p:cNvPr>
          <p:cNvSpPr txBox="1"/>
          <p:nvPr/>
        </p:nvSpPr>
        <p:spPr>
          <a:xfrm>
            <a:off x="333671" y="1185130"/>
            <a:ext cx="8331358" cy="15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it-IT" sz="1050" b="1" dirty="0">
                <a:latin typeface="Verdana" panose="020B0604030504040204" pitchFamily="34" charset="0"/>
                <a:ea typeface="Verdana" panose="020B0604030504040204" pitchFamily="34" charset="0"/>
              </a:rPr>
              <a:t>Adeguata verifica 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</a:rPr>
              <a:t>(KYC, KYB, KYS, KYE): Coinvolgendo registri delle imprese, aziende e fornitori di </a:t>
            </a:r>
            <a:r>
              <a:rPr lang="it-IT" sz="1050" dirty="0" err="1">
                <a:latin typeface="Verdana" panose="020B0604030504040204" pitchFamily="34" charset="0"/>
                <a:ea typeface="Verdana" panose="020B0604030504040204" pitchFamily="34" charset="0"/>
              </a:rPr>
              <a:t>Wallet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</a:rPr>
              <a:t>, l’obiettivo è abilitare la presentazione automatizzata di attestazioni relative a persone fisiche e giuridiche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endParaRPr lang="it-IT" sz="1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it-IT" sz="1050" b="1" dirty="0">
                <a:latin typeface="Verdana" panose="020B0604030504040204" pitchFamily="34" charset="0"/>
                <a:ea typeface="Verdana" panose="020B0604030504040204" pitchFamily="34" charset="0"/>
              </a:rPr>
              <a:t>Rappresentanza 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</a:rPr>
              <a:t>delle persone giuridiche da parte di persone fisiche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endParaRPr lang="it-IT" sz="105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it-IT" sz="1050" b="1" dirty="0">
                <a:latin typeface="Verdana" panose="020B0604030504040204" pitchFamily="34" charset="0"/>
                <a:ea typeface="Verdana" panose="020B0604030504040204" pitchFamily="34" charset="0"/>
              </a:rPr>
              <a:t>Apertura di conti correnti transfrontalieri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</a:rPr>
              <a:t> da parte di un rappresentante o della persona giuridica stessa, con uso di procure digitali e attestazioni. Emissione di attestazioni IBAN, utili per processi di verifica del fornitore o altri contesti aziendali</a:t>
            </a:r>
          </a:p>
          <a:p>
            <a:pPr marL="0" marR="0" lvl="0" indent="0" algn="just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645" y="2885882"/>
            <a:ext cx="711200" cy="711200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>
            <a:off x="2115459" y="3228925"/>
            <a:ext cx="688282" cy="5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Identificazione SP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755" y="2855010"/>
            <a:ext cx="643341" cy="14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What's the added value of a Qualified Trust Service Provi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917" y="2984354"/>
            <a:ext cx="905970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2 10"/>
          <p:cNvCxnSpPr/>
          <p:nvPr/>
        </p:nvCxnSpPr>
        <p:spPr>
          <a:xfrm>
            <a:off x="4096226" y="3226580"/>
            <a:ext cx="688282" cy="5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3485787" y="3593522"/>
            <a:ext cx="1348" cy="283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www.registroimprese.it l'unico sito ufficiale delle camere di commercio per  richiedere visure e altri servizi on line | Camera di Commercio di Vero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563" y="3901232"/>
            <a:ext cx="632447" cy="6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65;p4"/>
          <p:cNvSpPr/>
          <p:nvPr/>
        </p:nvSpPr>
        <p:spPr>
          <a:xfrm>
            <a:off x="1975845" y="2939118"/>
            <a:ext cx="993081" cy="199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93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Richiede credenziali</a:t>
            </a:r>
            <a:endParaRPr sz="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15" name="Google Shape;65;p4"/>
          <p:cNvSpPr/>
          <p:nvPr/>
        </p:nvSpPr>
        <p:spPr>
          <a:xfrm>
            <a:off x="3818739" y="4117607"/>
            <a:ext cx="1243256" cy="199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93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Certifica il dato ufficiale</a:t>
            </a:r>
            <a:endParaRPr sz="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16" name="Google Shape;65;p4"/>
          <p:cNvSpPr/>
          <p:nvPr/>
        </p:nvSpPr>
        <p:spPr>
          <a:xfrm>
            <a:off x="4136397" y="2939118"/>
            <a:ext cx="545857" cy="199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93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Istanzia</a:t>
            </a:r>
            <a:endParaRPr sz="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8612" y="2975346"/>
            <a:ext cx="502468" cy="502468"/>
          </a:xfrm>
          <a:prstGeom prst="rect">
            <a:avLst/>
          </a:prstGeom>
        </p:spPr>
      </p:pic>
      <p:sp>
        <p:nvSpPr>
          <p:cNvPr id="18" name="Google Shape;65;p4"/>
          <p:cNvSpPr/>
          <p:nvPr/>
        </p:nvSpPr>
        <p:spPr>
          <a:xfrm>
            <a:off x="5826434" y="2936216"/>
            <a:ext cx="1063883" cy="199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93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Presenta credenziali</a:t>
            </a:r>
            <a:endParaRPr sz="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cxnSp>
        <p:nvCxnSpPr>
          <p:cNvPr id="19" name="Connettore 2 18"/>
          <p:cNvCxnSpPr/>
          <p:nvPr/>
        </p:nvCxnSpPr>
        <p:spPr>
          <a:xfrm>
            <a:off x="6038823" y="3249230"/>
            <a:ext cx="688282" cy="5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SPID - Wikiped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92" y="3340384"/>
            <a:ext cx="245646" cy="11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La carta d'identità elettronica (CIE) come chiave per accedere ai servizi  online: l'app CieID - Associazione Cittadinanza Digita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010" y="3285729"/>
            <a:ext cx="310749" cy="2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1792420" y="3477814"/>
            <a:ext cx="1428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lang="it-IT" sz="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evel </a:t>
            </a:r>
            <a:r>
              <a:rPr lang="it-IT" sz="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 </a:t>
            </a:r>
            <a:r>
              <a:rPr lang="it-IT" sz="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Assurance «</a:t>
            </a:r>
            <a:r>
              <a:rPr lang="it-IT" sz="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Substantial</a:t>
            </a:r>
            <a:r>
              <a:rPr lang="it-IT" sz="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»</a:t>
            </a:r>
            <a:endParaRPr lang="it-IT" sz="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23" name="Picture 4" descr="EU Digital Identity Wallet (@EUdigitalID) / 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08" y="2694251"/>
            <a:ext cx="1094461" cy="109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CONTO - Pagamenti pagoP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603" y="2789744"/>
            <a:ext cx="422486" cy="15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CONTO - Pagamenti pagoP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26" y="608473"/>
            <a:ext cx="1179790" cy="42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dentificazione SP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559" y="250561"/>
            <a:ext cx="1325525" cy="29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3692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657a61-4d9c-4b16-90b0-bdf9e6efeb8e" xsi:nil="true"/>
    <lcf76f155ced4ddcb4097134ff3c332f xmlns="0716c36c-6ae4-4c01-95ec-89ae733079b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000CCDCB7E09940B31F963716CA4C92" ma:contentTypeVersion="19" ma:contentTypeDescription="Creare un nuovo documento." ma:contentTypeScope="" ma:versionID="d66def725c89dede8485d50dc7d4b033">
  <xsd:schema xmlns:xsd="http://www.w3.org/2001/XMLSchema" xmlns:xs="http://www.w3.org/2001/XMLSchema" xmlns:p="http://schemas.microsoft.com/office/2006/metadata/properties" xmlns:ns2="0716c36c-6ae4-4c01-95ec-89ae733079b4" xmlns:ns3="3f657a61-4d9c-4b16-90b0-bdf9e6efeb8e" targetNamespace="http://schemas.microsoft.com/office/2006/metadata/properties" ma:root="true" ma:fieldsID="4b104458fb216b6046f594443e5c82f2" ns2:_="" ns3:_="">
    <xsd:import namespace="0716c36c-6ae4-4c01-95ec-89ae733079b4"/>
    <xsd:import namespace="3f657a61-4d9c-4b16-90b0-bdf9e6efeb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6c36c-6ae4-4c01-95ec-89ae733079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ea208626-12f6-4690-b835-7b3b2dbf46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57a61-4d9c-4b16-90b0-bdf9e6efeb8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fd79780-bbea-49c9-ab4f-320416b43c8d}" ma:internalName="TaxCatchAll" ma:showField="CatchAllData" ma:web="3f657a61-4d9c-4b16-90b0-bdf9e6efeb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EC90AB-F2F7-407C-A831-8FB7611C48E9}">
  <ds:schemaRefs>
    <ds:schemaRef ds:uri="http://schemas.microsoft.com/office/2006/metadata/properties"/>
    <ds:schemaRef ds:uri="http://schemas.microsoft.com/office/infopath/2007/PartnerControls"/>
    <ds:schemaRef ds:uri="3f657a61-4d9c-4b16-90b0-bdf9e6efeb8e"/>
    <ds:schemaRef ds:uri="0716c36c-6ae4-4c01-95ec-89ae733079b4"/>
  </ds:schemaRefs>
</ds:datastoreItem>
</file>

<file path=customXml/itemProps2.xml><?xml version="1.0" encoding="utf-8"?>
<ds:datastoreItem xmlns:ds="http://schemas.openxmlformats.org/officeDocument/2006/customXml" ds:itemID="{77240B13-2A84-4F17-B509-6D54C96DF8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16c36c-6ae4-4c01-95ec-89ae733079b4"/>
    <ds:schemaRef ds:uri="3f657a61-4d9c-4b16-90b0-bdf9e6efeb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D41C37-BE13-4423-99FD-4FF9AC1EB3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368</Words>
  <Application>Microsoft Office PowerPoint</Application>
  <PresentationFormat>Presentazione su schermo (16:9)</PresentationFormat>
  <Paragraphs>42</Paragraphs>
  <Slides>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Montserrat</vt:lpstr>
      <vt:lpstr>Verdana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Anastasiya Psareva</dc:creator>
  <cp:lastModifiedBy>Alessandro Bazzolo</cp:lastModifiedBy>
  <cp:revision>20</cp:revision>
  <dcterms:created xsi:type="dcterms:W3CDTF">2010-08-04T16:09:27Z</dcterms:created>
  <dcterms:modified xsi:type="dcterms:W3CDTF">2025-10-22T15:47:21Z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0x0101007000CCDCB7E09940B31F963716CA4C92</vt:lpwstr>
  </property>
</Properties>
</file>